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75AC9-A0B4-4B5D-AD12-114982D7FBB8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ABB5A-406A-4ED2-BBB5-F3F5C0DBE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mb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 cap="all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gradFill>
            <a:gsLst>
              <a:gs pos="0">
                <a:schemeClr val="accent4">
                  <a:shade val="20000"/>
                  <a:satMod val="245000"/>
                </a:schemeClr>
              </a:gs>
              <a:gs pos="43000">
                <a:schemeClr val="accent4">
                  <a:satMod val="255000"/>
                </a:schemeClr>
              </a:gs>
              <a:gs pos="48000">
                <a:schemeClr val="accent4">
                  <a:shade val="85000"/>
                  <a:satMod val="255000"/>
                </a:schemeClr>
              </a:gs>
              <a:gs pos="100000">
                <a:schemeClr val="accent4">
                  <a:shade val="20000"/>
                  <a:satMod val="245000"/>
                </a:schemeClr>
              </a:gs>
            </a:gsLst>
            <a:lin ang="5400000"/>
          </a:gradFill>
          <a:effectLst>
            <a:reflection blurRad="12700" stA="28000" endPos="45000" dist="1000" dir="5400000" sy="-100000" algn="bl" rotWithShape="0"/>
          </a:effectLst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Constant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Constant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Constant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Constant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05064"/>
            <a:ext cx="8460432" cy="2334121"/>
          </a:xfrm>
        </p:spPr>
        <p:txBody>
          <a:bodyPr>
            <a:noAutofit/>
          </a:bodyPr>
          <a:lstStyle/>
          <a:p>
            <a:r>
              <a:rPr lang="uk-UA" sz="8800" dirty="0" smtClean="0"/>
              <a:t>Азотні добрива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188640"/>
            <a:ext cx="3744416" cy="1916832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uk-UA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Підготувала:</a:t>
            </a:r>
          </a:p>
          <a:p>
            <a:pPr algn="l"/>
            <a:r>
              <a:rPr lang="uk-UA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Учениця 9-Б класу</a:t>
            </a:r>
          </a:p>
          <a:p>
            <a:pPr algn="l"/>
            <a:r>
              <a:rPr lang="uk-UA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СЗШ № 37</a:t>
            </a:r>
          </a:p>
          <a:p>
            <a:pPr algn="l"/>
            <a:r>
              <a:rPr lang="uk-UA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м. Дніпропетровська</a:t>
            </a:r>
          </a:p>
          <a:p>
            <a:pPr algn="l"/>
            <a:r>
              <a:rPr lang="uk-UA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Шуміліна Олександра</a:t>
            </a:r>
          </a:p>
          <a:p>
            <a:pPr algn="l"/>
            <a:endParaRPr lang="uk-UA" dirty="0" smtClean="0">
              <a:latin typeface="Century" pitchFamily="18" charset="0"/>
            </a:endParaRPr>
          </a:p>
          <a:p>
            <a:pPr algn="l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651944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Усі матеріали взято з Вікіпедії.</a:t>
            </a:r>
            <a:endParaRPr lang="ru-RU" sz="1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entury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Дія (ПРОДОВЖЕННЯ)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1196753"/>
            <a:ext cx="5364088" cy="5400599"/>
          </a:xfrm>
        </p:spPr>
        <p:txBody>
          <a:bodyPr>
            <a:noAutofit/>
          </a:bodyPr>
          <a:lstStyle/>
          <a:p>
            <a:pPr marL="180000" indent="0">
              <a:buNone/>
            </a:pPr>
            <a:r>
              <a:rPr lang="ru-RU" sz="2800" b="1" dirty="0" smtClean="0"/>
              <a:t>Нітрат натрію </a:t>
            </a:r>
            <a:r>
              <a:rPr lang="en-US" sz="2800" b="1" dirty="0" smtClean="0"/>
              <a:t>NaNO3 (</a:t>
            </a:r>
            <a:r>
              <a:rPr lang="ru-RU" sz="2800" b="1" dirty="0" smtClean="0"/>
              <a:t>чилійська селітра) </a:t>
            </a:r>
            <a:r>
              <a:rPr lang="ru-RU" sz="2800" dirty="0" smtClean="0"/>
              <a:t>являє собою єдину сіль нітратної кислоти, яка утворює потужні природні родовища (в Чилі). В багатьох країнах чилійська селітра широко використовується як мінеральне добриво.</a:t>
            </a:r>
            <a:endParaRPr lang="ru-RU" dirty="0"/>
          </a:p>
        </p:txBody>
      </p:sp>
      <p:pic>
        <p:nvPicPr>
          <p:cNvPr id="2050" name="Picture 2" descr="C:\Users\TanuFkaa\Desktop\Chilisalpeter_(Sodium_nitrate) (1).jpg"/>
          <p:cNvPicPr>
            <a:picLocks noChangeAspect="1" noChangeArrowheads="1"/>
          </p:cNvPicPr>
          <p:nvPr/>
        </p:nvPicPr>
        <p:blipFill>
          <a:blip r:embed="rId2" cstate="print"/>
          <a:srcRect l="8059" r="11350"/>
          <a:stretch>
            <a:fillRect/>
          </a:stretch>
        </p:blipFill>
        <p:spPr bwMode="auto">
          <a:xfrm>
            <a:off x="323528" y="1268760"/>
            <a:ext cx="3168352" cy="4248472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Дія (ПРОДОВЖЕННЯ)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4716016" cy="5544616"/>
          </a:xfrm>
        </p:spPr>
        <p:txBody>
          <a:bodyPr>
            <a:normAutofit lnSpcReduction="10000"/>
          </a:bodyPr>
          <a:lstStyle/>
          <a:p>
            <a:pPr marL="180000" indent="0">
              <a:buNone/>
            </a:pPr>
            <a:r>
              <a:rPr lang="ru-RU" sz="2800" b="1" dirty="0" smtClean="0"/>
              <a:t>Сульфат амонію (</a:t>
            </a:r>
            <a:r>
              <a:rPr lang="en-US" sz="2800" b="1" dirty="0" smtClean="0"/>
              <a:t>NH4)2SO4</a:t>
            </a:r>
            <a:r>
              <a:rPr lang="uk-UA" sz="2800" b="1" dirty="0" smtClean="0"/>
              <a:t> </a:t>
            </a:r>
            <a:r>
              <a:rPr lang="en-US" sz="2800" dirty="0" smtClean="0"/>
              <a:t>— </a:t>
            </a:r>
            <a:r>
              <a:rPr lang="ru-RU" sz="2800" dirty="0" smtClean="0"/>
              <a:t>одне з найстаріших азотних добрив. Його добувають у великих кількостях нейтралізацією сульфатної кислоти аміаком. Сульфат амонію не гігроскопічний і не злежується. Він значно підвищує врожайність таких культур, як жито, пшениця, картопля і особливо чай і рис.</a:t>
            </a:r>
            <a:endParaRPr lang="ru-RU" dirty="0"/>
          </a:p>
        </p:txBody>
      </p:sp>
      <p:pic>
        <p:nvPicPr>
          <p:cNvPr id="1026" name="Picture 2" descr="C:\Users\TanuFkaa\Desktop\84445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700808"/>
            <a:ext cx="4071657" cy="3649588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Дія (ПРОДОВЖЕННЯ)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896544"/>
          </a:xfrm>
        </p:spPr>
        <p:txBody>
          <a:bodyPr>
            <a:normAutofit lnSpcReduction="10000"/>
          </a:bodyPr>
          <a:lstStyle/>
          <a:p>
            <a:pPr marL="180000" indent="0">
              <a:buNone/>
            </a:pPr>
            <a:r>
              <a:rPr lang="ru-RU" b="1" dirty="0" smtClean="0"/>
              <a:t>Хлорид амонію </a:t>
            </a:r>
            <a:r>
              <a:rPr lang="en-US" b="1" dirty="0" smtClean="0"/>
              <a:t>NH4Cl </a:t>
            </a:r>
            <a:r>
              <a:rPr lang="ru-RU" dirty="0" smtClean="0"/>
              <a:t>одержують нейтралізацією хлоридної кислоти аміаком. Він теж не гігроскопічний і не злежується. Але на відміну від сульфату                                                   амонію його не вносять                                                                  під такі культури, як                                                             цукрові буряки, тютюн                                                       тощо, оскільки іони                                                                     хлору на ці культури                      впливають негативно.</a:t>
            </a:r>
            <a:endParaRPr lang="ru-RU" dirty="0"/>
          </a:p>
        </p:txBody>
      </p:sp>
      <p:pic>
        <p:nvPicPr>
          <p:cNvPr id="2050" name="Picture 2" descr="C:\Users\TanuFkaa\Desktop\Ammonium_chlor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564904"/>
            <a:ext cx="3672408" cy="3759479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uk-UA" dirty="0" smtClean="0"/>
              <a:t>Дія (ПРОДОВЖЕННЯ)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1052736"/>
            <a:ext cx="5724128" cy="5805263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dirty="0" smtClean="0"/>
              <a:t>Рідкий аміак і аміачна вода є найбагатшими добривами за вмістом азоту. Рідкий аміак, як і аміачну воду, стали застосовувати як азотні добрива лише останнім часом, коли були розроблені методи внесення в ґрунт добрив у рідкому стані.</a:t>
            </a:r>
            <a:endParaRPr lang="ru-RU" dirty="0"/>
          </a:p>
        </p:txBody>
      </p:sp>
      <p:pic>
        <p:nvPicPr>
          <p:cNvPr id="3074" name="Picture 2" descr="C:\Users\TanuFkaa\Desktop\4234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72832"/>
            <a:ext cx="2952328" cy="5492704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24135"/>
          </a:xfrm>
        </p:spPr>
        <p:txBody>
          <a:bodyPr>
            <a:noAutofit/>
          </a:bodyPr>
          <a:lstStyle/>
          <a:p>
            <a:r>
              <a:rPr lang="uk-UA" sz="7200" dirty="0" smtClean="0"/>
              <a:t>Дякую за увагу!</a:t>
            </a:r>
            <a:endParaRPr lang="ru-RU" sz="72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latin typeface="Century" pitchFamily="18" charset="0"/>
              </a:rPr>
              <a:t>Зміст:</a:t>
            </a:r>
            <a:endParaRPr lang="ru-RU" sz="5400" dirty="0"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 smtClean="0"/>
              <a:t>Азотні добрива.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Мінеральні азотні добрива.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Аміачні добрива.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Різновиди азотних добрив.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Дія.</a:t>
            </a:r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Азотні добрива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2232248"/>
          </a:xfrm>
        </p:spPr>
        <p:txBody>
          <a:bodyPr>
            <a:noAutofit/>
          </a:bodyPr>
          <a:lstStyle/>
          <a:p>
            <a:pPr marL="180000" indent="0">
              <a:buNone/>
            </a:pPr>
            <a:r>
              <a:rPr lang="vi-VN" sz="2000" b="1" dirty="0" smtClean="0"/>
              <a:t>Азо́тні до́брива</a:t>
            </a:r>
            <a:r>
              <a:rPr lang="vi-VN" sz="2000" dirty="0" smtClean="0"/>
              <a:t> — </a:t>
            </a:r>
            <a:r>
              <a:rPr lang="uk-UA" sz="2000" dirty="0" smtClean="0"/>
              <a:t>це </a:t>
            </a:r>
            <a:r>
              <a:rPr lang="vi-VN" sz="2000" dirty="0" smtClean="0"/>
              <a:t>азотовмісні речовини, які вносять у ґрунт з метою підвищення врожайності </a:t>
            </a:r>
            <a:r>
              <a:rPr lang="uk-UA" sz="2000" dirty="0" smtClean="0"/>
              <a:t>сільсько-господарських</a:t>
            </a:r>
            <a:r>
              <a:rPr lang="vi-VN" sz="2000" dirty="0" smtClean="0"/>
              <a:t> культур. Важливим джерелом азотних речовин для рослин є гній, сеча тварин, торф,</a:t>
            </a:r>
            <a:r>
              <a:rPr lang="uk-UA" sz="2000" dirty="0" smtClean="0"/>
              <a:t> </a:t>
            </a:r>
            <a:r>
              <a:rPr lang="vi-VN" sz="2000" dirty="0" smtClean="0"/>
              <a:t>пташини</a:t>
            </a:r>
            <a:r>
              <a:rPr lang="uk-UA" sz="2000" dirty="0" smtClean="0"/>
              <a:t>й</a:t>
            </a:r>
            <a:r>
              <a:rPr lang="vi-VN" sz="2000" dirty="0" smtClean="0"/>
              <a:t> послід, зелене добриво, компости, відходи сільського господарства і м'ясо-рибної промисловості та ін.</a:t>
            </a:r>
            <a:r>
              <a:rPr lang="ru-RU" sz="2000" dirty="0" smtClean="0"/>
              <a:t> Особливо великого значення набули мінеральні азотні добрива. Вони містять азот в нітратній, аміачній, нітратно-аміачній і рідше в амідній формі.</a:t>
            </a:r>
            <a:endParaRPr lang="ru-RU" sz="2000" dirty="0"/>
          </a:p>
        </p:txBody>
      </p:sp>
      <p:pic>
        <p:nvPicPr>
          <p:cNvPr id="2050" name="Picture 2" descr="C:\Users\TanuFkaa\Desktop\img840307_8_Azotnyie_udobren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501008"/>
            <a:ext cx="5616624" cy="3157036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Мінеральні азотні добрива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lnSpcReduction="10000"/>
          </a:bodyPr>
          <a:lstStyle/>
          <a:p>
            <a:pPr marL="180000" indent="0">
              <a:buNone/>
            </a:pPr>
            <a:r>
              <a:rPr lang="ru-RU" sz="2400" dirty="0" smtClean="0"/>
              <a:t>Великого значення набули мінеральні азотні добрива. Вони містять азот в нітратній, аміачній, нітратно-аміачній і рідше в амідній формі.</a:t>
            </a:r>
          </a:p>
          <a:p>
            <a:pPr marL="180000" indent="0">
              <a:buNone/>
            </a:pPr>
            <a:r>
              <a:rPr lang="ru-RU" sz="2400" dirty="0" smtClean="0"/>
              <a:t>Мінеральні азотні добрива більш концентровані і діють швидше, ніж органічні. До них належать:</a:t>
            </a:r>
          </a:p>
          <a:p>
            <a:r>
              <a:rPr lang="ru-RU" sz="2400" dirty="0" smtClean="0"/>
              <a:t>Аміачна вода</a:t>
            </a:r>
          </a:p>
          <a:p>
            <a:r>
              <a:rPr lang="ru-RU" sz="2400" dirty="0" smtClean="0"/>
              <a:t>Рідкий аміак</a:t>
            </a:r>
          </a:p>
          <a:p>
            <a:r>
              <a:rPr lang="ru-RU" sz="2400" dirty="0" smtClean="0"/>
              <a:t>Сірчанокислий амоній</a:t>
            </a:r>
          </a:p>
          <a:p>
            <a:r>
              <a:rPr lang="ru-RU" sz="2400" dirty="0" smtClean="0"/>
              <a:t>Аміачна селітра</a:t>
            </a:r>
          </a:p>
          <a:p>
            <a:r>
              <a:rPr lang="ru-RU" sz="2400" dirty="0" smtClean="0"/>
              <a:t>Кальцієва селітра</a:t>
            </a:r>
          </a:p>
          <a:p>
            <a:r>
              <a:rPr lang="ru-RU" sz="2400" dirty="0" smtClean="0"/>
              <a:t>Натрієва селітра</a:t>
            </a:r>
          </a:p>
          <a:p>
            <a:r>
              <a:rPr lang="ru-RU" sz="2400" dirty="0" smtClean="0"/>
              <a:t>Ціанамід кальцію</a:t>
            </a:r>
          </a:p>
          <a:p>
            <a:r>
              <a:rPr lang="ru-RU" sz="2400" dirty="0" smtClean="0"/>
              <a:t>Хлористий амоній</a:t>
            </a:r>
          </a:p>
          <a:p>
            <a:r>
              <a:rPr lang="ru-RU" sz="2400" dirty="0" smtClean="0"/>
              <a:t>Аміакати (розчини аміачної і кальційової селітри, а також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добрив у рідкому аміаку).</a:t>
            </a:r>
          </a:p>
          <a:p>
            <a:endParaRPr lang="ru-RU" sz="2000" dirty="0" smtClean="0"/>
          </a:p>
        </p:txBody>
      </p:sp>
      <p:pic>
        <p:nvPicPr>
          <p:cNvPr id="3074" name="Picture 2" descr="C:\Users\TanuFkaa\Desktop\cc6642f0e66ace4efe8828d8a41784e5.jpg"/>
          <p:cNvPicPr>
            <a:picLocks noChangeAspect="1" noChangeArrowheads="1"/>
          </p:cNvPicPr>
          <p:nvPr/>
        </p:nvPicPr>
        <p:blipFill>
          <a:blip r:embed="rId2" cstate="print"/>
          <a:srcRect b="23728"/>
          <a:stretch>
            <a:fillRect/>
          </a:stretch>
        </p:blipFill>
        <p:spPr bwMode="auto">
          <a:xfrm>
            <a:off x="4067944" y="3140968"/>
            <a:ext cx="4767236" cy="2520280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Аміачні добрива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525963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400" dirty="0" smtClean="0"/>
              <a:t>Аміачні добрива краще вбираються ґрунтом, через це вони придатніші для завчасного внесення. Норми внесення аміачних добрив залежать від ґрунтово-кліматичних умов, біологічних особливостей культур і способу внесення добрив.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C:\Users\TanuFkaa\Desktop\Foto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924944"/>
            <a:ext cx="4392488" cy="2934044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9" name="Picture 3" descr="C:\Users\TanuFkaa\Desktop\азотные-удобрения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221088"/>
            <a:ext cx="3803352" cy="2350472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Різновиди азотних добрив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400" dirty="0" smtClean="0"/>
              <a:t>Як мінеральні азотні добрива застосовують такі речовини:</a:t>
            </a:r>
          </a:p>
          <a:p>
            <a:r>
              <a:rPr lang="ru-RU" sz="2400" dirty="0" smtClean="0"/>
              <a:t>Нітрат калію </a:t>
            </a:r>
            <a:r>
              <a:rPr lang="en-US" sz="2400" dirty="0" smtClean="0"/>
              <a:t>KNO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 (</a:t>
            </a:r>
            <a:r>
              <a:rPr lang="ru-RU" sz="2400" dirty="0" smtClean="0"/>
              <a:t>калійна селітра).</a:t>
            </a:r>
          </a:p>
          <a:p>
            <a:r>
              <a:rPr lang="ru-RU" sz="2400" dirty="0" smtClean="0"/>
              <a:t>Нітрат амонію </a:t>
            </a:r>
            <a:r>
              <a:rPr lang="en-US" sz="2400" dirty="0" smtClean="0"/>
              <a:t>NH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NO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 (</a:t>
            </a:r>
            <a:r>
              <a:rPr lang="ru-RU" sz="2400" dirty="0" smtClean="0"/>
              <a:t>амонійна селітра).</a:t>
            </a:r>
          </a:p>
          <a:p>
            <a:r>
              <a:rPr lang="ru-RU" sz="2400" dirty="0" smtClean="0"/>
              <a:t>Нітрат кальцію </a:t>
            </a:r>
            <a:r>
              <a:rPr lang="en-US" sz="2400" dirty="0" smtClean="0"/>
              <a:t>Ca(NO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 (</a:t>
            </a:r>
            <a:r>
              <a:rPr lang="ru-RU" sz="2400" dirty="0" smtClean="0"/>
              <a:t>кальцієва або норвезька селітра).</a:t>
            </a:r>
          </a:p>
          <a:p>
            <a:r>
              <a:rPr lang="ru-RU" sz="2400" dirty="0" smtClean="0"/>
              <a:t>Нітрат натрію </a:t>
            </a:r>
            <a:r>
              <a:rPr lang="en-US" sz="2400" dirty="0" smtClean="0"/>
              <a:t>NaNO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 (</a:t>
            </a:r>
            <a:r>
              <a:rPr lang="ru-RU" sz="2400" dirty="0" smtClean="0"/>
              <a:t>чилійська селітра).</a:t>
            </a:r>
          </a:p>
          <a:p>
            <a:r>
              <a:rPr lang="ru-RU" sz="2400" dirty="0" smtClean="0"/>
              <a:t>Сульфат амонію (</a:t>
            </a:r>
            <a:r>
              <a:rPr lang="en-US" sz="2400" dirty="0" smtClean="0"/>
              <a:t>NH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uk-UA" sz="2400" baseline="-25000" dirty="0" smtClean="0"/>
              <a:t>4</a:t>
            </a:r>
            <a:r>
              <a:rPr lang="ru-RU" sz="2400" dirty="0" smtClean="0"/>
              <a:t>.</a:t>
            </a:r>
            <a:r>
              <a:rPr lang="uk-UA" sz="2400" baseline="-25000" dirty="0" smtClean="0"/>
              <a:t>           </a:t>
            </a:r>
            <a:endParaRPr lang="ru-RU" sz="2400" dirty="0" smtClean="0"/>
          </a:p>
          <a:p>
            <a:r>
              <a:rPr lang="ru-RU" sz="2400" dirty="0" smtClean="0"/>
              <a:t>Хлорид амонію </a:t>
            </a:r>
            <a:r>
              <a:rPr lang="en-US" sz="2400" dirty="0" smtClean="0"/>
              <a:t>NH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Cl</a:t>
            </a:r>
            <a:r>
              <a:rPr lang="uk-UA" sz="2400" dirty="0" smtClean="0"/>
              <a:t>.</a:t>
            </a:r>
            <a:endParaRPr lang="ru-RU" sz="2400" dirty="0" smtClean="0"/>
          </a:p>
          <a:p>
            <a:r>
              <a:rPr lang="ru-RU" sz="2400" dirty="0" smtClean="0"/>
              <a:t>Рідкий аміак і аміачна вода.</a:t>
            </a:r>
          </a:p>
          <a:p>
            <a:pPr marL="180000" indent="0">
              <a:buNone/>
            </a:pPr>
            <a:endParaRPr lang="ru-RU" sz="2800" dirty="0"/>
          </a:p>
        </p:txBody>
      </p:sp>
      <p:pic>
        <p:nvPicPr>
          <p:cNvPr id="5122" name="Picture 2" descr="C:\Users\TanuFkaa\Desktop\research_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645024"/>
            <a:ext cx="3901504" cy="2736304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3" name="Picture 3" descr="C:\Users\TanuFkaa\Desktop\1427728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25144"/>
            <a:ext cx="4652231" cy="1944216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Дія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805264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800" b="1" dirty="0" smtClean="0"/>
              <a:t>Нітрат калію </a:t>
            </a:r>
            <a:r>
              <a:rPr lang="en-US" sz="2800" b="1" dirty="0" smtClean="0"/>
              <a:t>KNO3 (</a:t>
            </a:r>
            <a:r>
              <a:rPr lang="ru-RU" sz="2800" b="1" dirty="0" smtClean="0"/>
              <a:t>калійна селітра)</a:t>
            </a:r>
            <a:r>
              <a:rPr lang="ru-RU" sz="2800" dirty="0" smtClean="0"/>
              <a:t> являє собою безбарвну кристалічну речовину. На вологому повітрі не мокріє і не злежується. Нітрат калію — дуже цінне мінеральне добриво, в якому міститься два поживних для рослин елементи — азот і калій. Однак за агрохімічними                                                          вимогами вміст азоту в                                              азотнокалійових добривах                                                                повинен бути більшим,                                                                        ніж в </a:t>
            </a:r>
            <a:r>
              <a:rPr lang="en-US" sz="2800" dirty="0" smtClean="0"/>
              <a:t>KNO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. </a:t>
            </a:r>
            <a:r>
              <a:rPr lang="ru-RU" sz="2800" dirty="0" smtClean="0"/>
              <a:t>Тому нітрат                                                                      калію застосовують                                                                           переважно в суміші з                                                    амонійними солями.</a:t>
            </a:r>
            <a:endParaRPr lang="ru-RU" sz="2800" b="1" dirty="0"/>
          </a:p>
        </p:txBody>
      </p:sp>
      <p:pic>
        <p:nvPicPr>
          <p:cNvPr id="6146" name="Picture 2" descr="C:\Users\TanuFkaa\Desktop\20124131629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429000"/>
            <a:ext cx="3841167" cy="3212976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uk-UA" dirty="0" smtClean="0"/>
              <a:t>Дія (ПРОДОВЖЕННЯ)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000" b="1" dirty="0" smtClean="0"/>
              <a:t>Нітрат амонію </a:t>
            </a:r>
            <a:r>
              <a:rPr lang="en-US" sz="2000" b="1" dirty="0" smtClean="0"/>
              <a:t>NH4NO3 (</a:t>
            </a:r>
            <a:r>
              <a:rPr lang="ru-RU" sz="2000" b="1" dirty="0" smtClean="0"/>
              <a:t>амонійна селітра) </a:t>
            </a:r>
            <a:r>
              <a:rPr lang="ru-RU" sz="2000" dirty="0" smtClean="0"/>
              <a:t>дуже багате на азот добриво. Але нітрат амонію має істотний недолік — на вологому повітрі він мокріє, а при висиханні утворює тверді куски. Цілком сухий нітрат амонію може вибухати. Тому його застосовують як добриво в суміші з сульфатом амонію.  Така суміш на повітрі не мокріє; не злежується і являє собою дуже цінне добриво, особливо під цукрові буряки, картоплю та інші культури.</a:t>
            </a:r>
            <a:endParaRPr lang="ru-RU" sz="2000" dirty="0"/>
          </a:p>
        </p:txBody>
      </p:sp>
      <p:pic>
        <p:nvPicPr>
          <p:cNvPr id="7170" name="Picture 2" descr="C:\Users\TanuFkaa\Desktop\Ammonium_nitrate-fuel_oil_(ANFO)_explosi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429000"/>
            <a:ext cx="3924173" cy="2641270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171" name="Picture 3" descr="C:\Users\TanuFkaa\Desktop\cbe9caa5_857d61a7_1eb4_4667_9d2e_24b10d4b07f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001360"/>
            <a:ext cx="2595991" cy="2595991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Дія (ПРОДОВЖЕННЯ)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2016224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400" b="1" dirty="0" smtClean="0"/>
              <a:t>Нітрат кальцію </a:t>
            </a:r>
            <a:r>
              <a:rPr lang="en-US" sz="2400" b="1" dirty="0" smtClean="0"/>
              <a:t>Ca(NO3)2 (</a:t>
            </a:r>
            <a:r>
              <a:rPr lang="ru-RU" sz="2400" b="1" dirty="0" smtClean="0"/>
              <a:t>кальцієва, або норвезька, селітра) </a:t>
            </a:r>
            <a:r>
              <a:rPr lang="ru-RU" sz="2400" dirty="0" smtClean="0"/>
              <a:t>— теж цінне азотне добриво. Його виробляють у великих кількостях нейтралізацією нітратної кислоти вапном. Цінність нітрату кальцію як добрива полягає також у тому, що іони кальцію </a:t>
            </a:r>
            <a:r>
              <a:rPr lang="en-US" sz="2400" dirty="0" smtClean="0"/>
              <a:t>Ca</a:t>
            </a:r>
            <a:r>
              <a:rPr lang="en-US" sz="2400" baseline="30000" dirty="0" smtClean="0"/>
              <a:t>2+</a:t>
            </a:r>
            <a:r>
              <a:rPr lang="en-US" sz="2400" dirty="0" smtClean="0"/>
              <a:t> </a:t>
            </a:r>
            <a:r>
              <a:rPr lang="ru-RU" sz="2400" dirty="0" smtClean="0"/>
              <a:t>позитивно впливають на структуру ґрунту.</a:t>
            </a:r>
            <a:endParaRPr lang="ru-RU" sz="2400" dirty="0"/>
          </a:p>
        </p:txBody>
      </p:sp>
      <p:pic>
        <p:nvPicPr>
          <p:cNvPr id="1026" name="Picture 2" descr="C:\Users\TanuFkaa\Desktop\Dusičnan_vápenat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356992"/>
            <a:ext cx="6285206" cy="3240360"/>
          </a:xfrm>
          <a:prstGeom prst="round2DiagRect">
            <a:avLst>
              <a:gd name="adj1" fmla="val 16667"/>
              <a:gd name="adj2" fmla="val 0"/>
            </a:avLst>
          </a:prstGeom>
          <a:ln w="1270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зотні добрива">
  <a:themeElements>
    <a:clrScheme name="Mod">
      <a:dk1>
        <a:sysClr val="windowText" lastClr="585858"/>
      </a:dk1>
      <a:lt1>
        <a:sysClr val="window" lastClr="FCFCFC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Азотні добрива</Template>
  <TotalTime>287</TotalTime>
  <Words>145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Азотні добрива</vt:lpstr>
      <vt:lpstr>Азотні добрива</vt:lpstr>
      <vt:lpstr>Зміст:</vt:lpstr>
      <vt:lpstr>Азотні добрива</vt:lpstr>
      <vt:lpstr>Мінеральні азотні добрива</vt:lpstr>
      <vt:lpstr>Аміачні добрива</vt:lpstr>
      <vt:lpstr>Різновиди азотних добрив</vt:lpstr>
      <vt:lpstr>Дія</vt:lpstr>
      <vt:lpstr>Дія (ПРОДОВЖЕННЯ)</vt:lpstr>
      <vt:lpstr>Дія (ПРОДОВЖЕННЯ)</vt:lpstr>
      <vt:lpstr>Дія (ПРОДОВЖЕННЯ)</vt:lpstr>
      <vt:lpstr>Дія (ПРОДОВЖЕННЯ)</vt:lpstr>
      <vt:lpstr>Дія (ПРОДОВЖЕННЯ)</vt:lpstr>
      <vt:lpstr>Дія (ПРОДОВЖЕННЯ)</vt:lpstr>
      <vt:lpstr>Дякую за увагу!</vt:lpstr>
    </vt:vector>
  </TitlesOfParts>
  <Company>UralSOFT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Азотні добрива</dc:title>
  <dc:creator>TanuFkaa</dc:creator>
  <cp:lastModifiedBy>TanuFkaa</cp:lastModifiedBy>
  <cp:revision>30</cp:revision>
  <dcterms:created xsi:type="dcterms:W3CDTF">2012-10-13T12:05:22Z</dcterms:created>
  <dcterms:modified xsi:type="dcterms:W3CDTF">2012-10-14T09:08:59Z</dcterms:modified>
</cp:coreProperties>
</file>